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A45CA9-9485-444F-9F07-1F2203716C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81E964-C42A-4432-9A14-853B967BD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82F195-C99A-4EBD-800D-75E110ECE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8DBA-5776-4806-9391-0061468C7A03}" type="datetimeFigureOut">
              <a:rPr lang="fr-FR" smtClean="0"/>
              <a:t>09/10/2021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B1B9C95-238E-492E-9537-D0F7C96C9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622350-2AA7-4508-8A79-B8243223B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4AC-E557-4863-A04C-6A8B323B2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66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0CFF03-38B9-48FE-89F5-71D185D38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FDBFE5-9ED2-4B4D-93BB-574D83F4F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386EE8-0D07-485C-B3D3-0E5E8C5DF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8DBA-5776-4806-9391-0061468C7A03}" type="datetimeFigureOut">
              <a:rPr lang="fr-FR" smtClean="0"/>
              <a:t>09/10/2021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975FC0-F7B1-4FD7-BC84-DCE7ACD93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8F3FC2-A387-4019-B223-4F2D9A3AF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4AC-E557-4863-A04C-6A8B323B2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248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8E50863-F37D-4E5D-976A-733752FC7A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61DCDA-6B37-4747-8FA4-2EFC440BB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9B8D56-CB2E-43A2-A958-3954418AB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8DBA-5776-4806-9391-0061468C7A03}" type="datetimeFigureOut">
              <a:rPr lang="fr-FR" smtClean="0"/>
              <a:t>09/10/2021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613A07-742F-470F-9D8F-E0C6F82A0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F8F688-D6E7-487B-8502-4D552B9E9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4AC-E557-4863-A04C-6A8B323B2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13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FBCBBD-2A39-469D-B060-848A8E0CD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5122D8-B51B-4545-A689-565FAAB7C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10A082A-A2B6-44EA-AD3F-9E35369E1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8DBA-5776-4806-9391-0061468C7A03}" type="datetimeFigureOut">
              <a:rPr lang="fr-FR" smtClean="0"/>
              <a:t>09/10/2021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027F6E3-557B-43F3-BF01-3AE64FD3B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C99D50-50E1-4737-A942-D11F40AF9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4AC-E557-4863-A04C-6A8B323B2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767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05B52F-DF75-4CB8-AF59-FF50460F8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F7BF99-7E5F-477B-85FA-18C7460E0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6E8086-482F-43A7-88AC-562629460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8DBA-5776-4806-9391-0061468C7A03}" type="datetimeFigureOut">
              <a:rPr lang="fr-FR" smtClean="0"/>
              <a:t>09/10/2021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B12B7E-D640-48D1-BEB7-0D3AED183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13D59A-8B65-4C69-BCA1-31B1B69F1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4AC-E557-4863-A04C-6A8B323B2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62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DD6DEF-83BB-4F18-94D9-5220D02F9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09B2CC-B842-4826-9D9D-8C16388B73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B48167-BE4B-4A9C-B391-A968BAD1AB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41B09E-5B54-40FC-9B5B-0B3A8C28A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8DBA-5776-4806-9391-0061468C7A03}" type="datetimeFigureOut">
              <a:rPr lang="fr-FR" smtClean="0"/>
              <a:t>09/10/2021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0CEFDC-A6F5-418C-AC78-AC0AF62B2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022FCB-1CCE-442C-8C78-32A2C05FB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4AC-E557-4863-A04C-6A8B323B2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89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7FFEEF-378D-42E0-BCC1-6A91B2AB5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35F7EE-1577-4D85-87E2-85FD592E2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7EB6B5-E7CC-4B74-8017-5AD86E5AE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DCAF74C-681A-4076-8AE7-341AEEEB2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94B4398-DC3C-425A-B2FA-164A9857D0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01017BB-1AC1-4F3D-A1DE-94F1AF15C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8DBA-5776-4806-9391-0061468C7A03}" type="datetimeFigureOut">
              <a:rPr lang="fr-FR" smtClean="0"/>
              <a:t>09/10/2021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6B5C5FF-816B-4CC9-94BB-A5FFB35A1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455564-3FF3-4826-B918-C7F013DCE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4AC-E557-4863-A04C-6A8B323B2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22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DD107-8B4B-42A8-82B3-4A29C02F0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6298BD1-0F1F-4EAF-8114-4293A8B5A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8DBA-5776-4806-9391-0061468C7A03}" type="datetimeFigureOut">
              <a:rPr lang="fr-FR" smtClean="0"/>
              <a:t>09/10/2021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3D4E1BE-E17C-4A12-AEA3-92AB1E949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745EF6-8CEB-4E43-BF4B-60238B1A4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4AC-E557-4863-A04C-6A8B323B2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33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57A45AC-4912-4B06-88A0-9A0430B73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8DBA-5776-4806-9391-0061468C7A03}" type="datetimeFigureOut">
              <a:rPr lang="fr-FR" smtClean="0"/>
              <a:t>09/10/2021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1260441-E06F-4B97-B5D7-6FC1DC90D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1B68BFF-837F-407D-9544-820088AC2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4AC-E557-4863-A04C-6A8B323B2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25D1F9-427C-4525-8F24-869ECE96E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0EA25E-F94E-4496-86DB-494CBC15B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9BE78EC-0D05-48F2-A4B3-EA9749FBD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4AB434-00DB-4F4D-9D8A-AE9B31A77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8DBA-5776-4806-9391-0061468C7A03}" type="datetimeFigureOut">
              <a:rPr lang="fr-FR" smtClean="0"/>
              <a:t>09/10/2021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4D9E8D-1A26-428D-B339-425489DD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66F7F0-C191-4846-B321-17278C8A5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4AC-E557-4863-A04C-6A8B323B2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686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E34448-B3F2-4DB5-BCF9-4D0E92343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DF98377-F6C6-4A79-B8D7-C61D127161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3C1F77-B0B5-4728-8DC5-3012EF4FB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1B546E-07F2-4D8F-8E0D-BA3FDB55B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88DBA-5776-4806-9391-0061468C7A03}" type="datetimeFigureOut">
              <a:rPr lang="fr-FR" smtClean="0"/>
              <a:t>09/10/2021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D2F64C8-CDDF-4BC7-8727-FF89CF7E6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1C3B45-6AE4-43E9-886E-E4CC6C866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4D4AC-E557-4863-A04C-6A8B323B2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888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A02E876-59AE-487E-A6EA-ADEE49EDF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851F59-4B3E-4D07-A40E-CE1FBB5FB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02E7BD-A719-42C9-B8CC-00D3CFC062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88DBA-5776-4806-9391-0061468C7A03}" type="datetimeFigureOut">
              <a:rPr lang="fr-FR" smtClean="0"/>
              <a:t>09/10/2021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22BFD1-2600-4EED-88BE-4612A2C20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3E0F57-116C-4475-A1E9-4D983F85C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4D4AC-E557-4863-A04C-6A8B323B22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8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9.png"/><Relationship Id="rId18" Type="http://schemas.openxmlformats.org/officeDocument/2006/relationships/image" Target="../media/image17.png"/><Relationship Id="rId3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7.png"/><Relationship Id="rId17" Type="http://schemas.openxmlformats.org/officeDocument/2006/relationships/image" Target="../media/image13.png"/><Relationship Id="rId2" Type="http://schemas.openxmlformats.org/officeDocument/2006/relationships/image" Target="../media/image16.png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11" Type="http://schemas.openxmlformats.org/officeDocument/2006/relationships/image" Target="../media/image6.png"/><Relationship Id="rId5" Type="http://schemas.openxmlformats.org/officeDocument/2006/relationships/image" Target="../media/image2.png"/><Relationship Id="rId15" Type="http://schemas.openxmlformats.org/officeDocument/2006/relationships/image" Target="../media/image11.png"/><Relationship Id="rId10" Type="http://schemas.openxmlformats.org/officeDocument/2006/relationships/image" Target="../media/image5.png"/><Relationship Id="rId4" Type="http://schemas.openxmlformats.org/officeDocument/2006/relationships/image" Target="../media/image8.png"/><Relationship Id="rId9" Type="http://schemas.openxmlformats.org/officeDocument/2006/relationships/image" Target="../media/image4.pn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8F22323-53FA-44B5-A4AC-499BF974F6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71" t="17637" r="32732" b="18604"/>
          <a:stretch/>
        </p:blipFill>
        <p:spPr>
          <a:xfrm>
            <a:off x="609601" y="2457778"/>
            <a:ext cx="1510748" cy="1159411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9CAE8B6-D00E-4D1B-A102-A11F5E9BA88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7" t="7976" r="28698" b="11262"/>
          <a:stretch/>
        </p:blipFill>
        <p:spPr>
          <a:xfrm>
            <a:off x="357810" y="3910854"/>
            <a:ext cx="1722782" cy="132375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070098C-AF51-4982-8996-574F1AF4AB4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0251"/>
          <a:stretch/>
        </p:blipFill>
        <p:spPr>
          <a:xfrm>
            <a:off x="357809" y="5562201"/>
            <a:ext cx="1343212" cy="106017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02078F8-F36F-4C93-96EE-09D6235BDBD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8128" t="19203" r="11075" b="13756"/>
          <a:stretch/>
        </p:blipFill>
        <p:spPr>
          <a:xfrm>
            <a:off x="3432313" y="235625"/>
            <a:ext cx="1510748" cy="1060174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C2907070-8B9B-46FD-9DE5-0C26E70B6E60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7787" t="33160" r="30110" b="21524"/>
          <a:stretch/>
        </p:blipFill>
        <p:spPr>
          <a:xfrm>
            <a:off x="3564835" y="1404731"/>
            <a:ext cx="1378226" cy="1060174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546AF3BC-4EA1-4D9F-8CAD-25004BC21AD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759" t="6212" r="5853"/>
          <a:stretch/>
        </p:blipFill>
        <p:spPr>
          <a:xfrm>
            <a:off x="5348057" y="383595"/>
            <a:ext cx="2595323" cy="19942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731E7881-FA31-4B64-9A98-6473906614EF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6895" t="4986" r="4282"/>
          <a:stretch/>
        </p:blipFill>
        <p:spPr>
          <a:xfrm>
            <a:off x="2340733" y="4474471"/>
            <a:ext cx="2398644" cy="1843076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AF64779-AEBF-45DD-9A12-8D28FD6F2427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7576" r="2971"/>
          <a:stretch/>
        </p:blipFill>
        <p:spPr>
          <a:xfrm>
            <a:off x="5526157" y="5234610"/>
            <a:ext cx="2070785" cy="1603512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229B72A4-6D4A-4766-8978-9F1D1963EF73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0555" r="7544"/>
          <a:stretch/>
        </p:blipFill>
        <p:spPr>
          <a:xfrm>
            <a:off x="2609129" y="2594506"/>
            <a:ext cx="2070785" cy="1608984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B960A9E7-C3F5-4583-A42D-EB837A141B21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8601" r="3715"/>
          <a:stretch/>
        </p:blipFill>
        <p:spPr>
          <a:xfrm>
            <a:off x="8229602" y="4406400"/>
            <a:ext cx="3084311" cy="2431722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8B9737CB-90F5-46ED-BFE8-1D8F514AD0F1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3379" t="5296" r="4507" b="2117"/>
          <a:stretch/>
        </p:blipFill>
        <p:spPr>
          <a:xfrm>
            <a:off x="8524595" y="976912"/>
            <a:ext cx="1509799" cy="1259156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07B6128A-261D-4CE1-9383-AAD8FDA70472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0352" t="3363" r="2431"/>
          <a:stretch/>
        </p:blipFill>
        <p:spPr>
          <a:xfrm>
            <a:off x="10204175" y="2236068"/>
            <a:ext cx="1776147" cy="1381121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6134AE0D-00FE-4CD9-991E-5057B3DB9CAD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13001" r="4834"/>
          <a:stretch/>
        </p:blipFill>
        <p:spPr>
          <a:xfrm>
            <a:off x="7943380" y="2695421"/>
            <a:ext cx="1780537" cy="1407155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69913526-05C0-46A0-BAFA-9F29015A5247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7015" t="4195" r="4845" b="8426"/>
          <a:stretch/>
        </p:blipFill>
        <p:spPr>
          <a:xfrm>
            <a:off x="6481259" y="3985377"/>
            <a:ext cx="1370274" cy="1084560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857608D7-FD04-4C4F-BA26-DAD6802DDEF4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l="19684" t="25870" r="29551" b="5776"/>
          <a:stretch/>
        </p:blipFill>
        <p:spPr>
          <a:xfrm>
            <a:off x="374242" y="540453"/>
            <a:ext cx="2335828" cy="1510692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0EB2564D-029D-4618-841B-46E89AC8F642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11716" t="3949" r="1965" b="3201"/>
          <a:stretch/>
        </p:blipFill>
        <p:spPr>
          <a:xfrm>
            <a:off x="4943061" y="2819184"/>
            <a:ext cx="1590675" cy="1219632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A459B7F9-1AF6-48BA-A618-18A2A78BA168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l="12419" t="6201" r="10220"/>
          <a:stretch/>
        </p:blipFill>
        <p:spPr>
          <a:xfrm>
            <a:off x="10559013" y="875820"/>
            <a:ext cx="1509799" cy="120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28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 36">
            <a:extLst>
              <a:ext uri="{FF2B5EF4-FFF2-40B4-BE49-F238E27FC236}">
                <a16:creationId xmlns:a16="http://schemas.microsoft.com/office/drawing/2014/main" id="{0EB2564D-029D-4618-841B-46E89AC8F6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16" t="3949" r="1965" b="3201"/>
          <a:stretch/>
        </p:blipFill>
        <p:spPr>
          <a:xfrm>
            <a:off x="8398637" y="2409507"/>
            <a:ext cx="1726044" cy="1323425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857608D7-FD04-4C4F-BA26-DAD6802DDE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48" t="25870" r="33852" b="5776"/>
          <a:stretch/>
        </p:blipFill>
        <p:spPr>
          <a:xfrm>
            <a:off x="6784900" y="3537632"/>
            <a:ext cx="1726044" cy="1282098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AF64779-AEBF-45DD-9A12-8D28FD6F242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576" r="2971"/>
          <a:stretch/>
        </p:blipFill>
        <p:spPr>
          <a:xfrm>
            <a:off x="4961659" y="4835417"/>
            <a:ext cx="2070785" cy="160351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9CAE8B6-D00E-4D1B-A102-A11F5E9BA88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7" t="7976" r="28698" b="11262"/>
          <a:stretch/>
        </p:blipFill>
        <p:spPr>
          <a:xfrm>
            <a:off x="2521012" y="3372197"/>
            <a:ext cx="2010274" cy="154466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69913526-05C0-46A0-BAFA-9F29015A524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7015" t="4195" r="4845" b="8426"/>
          <a:stretch/>
        </p:blipFill>
        <p:spPr>
          <a:xfrm>
            <a:off x="5149460" y="3688599"/>
            <a:ext cx="1370274" cy="108456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8F22323-53FA-44B5-A4AC-499BF974F66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71" t="17637" r="32732" b="18604"/>
          <a:stretch/>
        </p:blipFill>
        <p:spPr>
          <a:xfrm>
            <a:off x="4441546" y="2176296"/>
            <a:ext cx="2036557" cy="156293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5070098C-AF51-4982-8996-574F1AF4AB4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10251"/>
          <a:stretch/>
        </p:blipFill>
        <p:spPr>
          <a:xfrm>
            <a:off x="946499" y="3591592"/>
            <a:ext cx="1343212" cy="1060174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802078F8-F36F-4C93-96EE-09D6235BDBD7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23584" t="19203" r="15555" b="13756"/>
          <a:stretch/>
        </p:blipFill>
        <p:spPr>
          <a:xfrm>
            <a:off x="8580117" y="4017526"/>
            <a:ext cx="1851355" cy="1511266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C2907070-8B9B-46FD-9DE5-0C26E70B6E60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27787" t="33160" r="30110" b="21524"/>
          <a:stretch/>
        </p:blipFill>
        <p:spPr>
          <a:xfrm>
            <a:off x="2327993" y="1783568"/>
            <a:ext cx="2065217" cy="1588629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546AF3BC-4EA1-4D9F-8CAD-25004BC21AD0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7759" t="6212" r="5853"/>
          <a:stretch/>
        </p:blipFill>
        <p:spPr>
          <a:xfrm>
            <a:off x="3583619" y="653351"/>
            <a:ext cx="1636902" cy="1257767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731E7881-FA31-4B64-9A98-6473906614EF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6895" t="4986" r="4282"/>
          <a:stretch/>
        </p:blipFill>
        <p:spPr>
          <a:xfrm>
            <a:off x="1215911" y="4743887"/>
            <a:ext cx="1780537" cy="1368133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229B72A4-6D4A-4766-8978-9F1D1963EF73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0555" r="7544"/>
          <a:stretch/>
        </p:blipFill>
        <p:spPr>
          <a:xfrm>
            <a:off x="590036" y="2143867"/>
            <a:ext cx="1674171" cy="1300818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B960A9E7-C3F5-4583-A42D-EB837A141B21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8601" r="3715"/>
          <a:stretch/>
        </p:blipFill>
        <p:spPr>
          <a:xfrm>
            <a:off x="5898920" y="669004"/>
            <a:ext cx="1982377" cy="156293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8B9737CB-90F5-46ED-BFE8-1D8F514AD0F1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3379" t="5296" r="4507" b="2117"/>
          <a:stretch/>
        </p:blipFill>
        <p:spPr>
          <a:xfrm>
            <a:off x="7959172" y="1003094"/>
            <a:ext cx="1662549" cy="1386548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07B6128A-261D-4CE1-9383-AAD8FDA70472}"/>
              </a:ext>
            </a:extLst>
          </p:cNvPr>
          <p:cNvPicPr>
            <a:picLocks noChangeAspect="1"/>
          </p:cNvPicPr>
          <p:nvPr/>
        </p:nvPicPr>
        <p:blipFill rotWithShape="1">
          <a:blip r:embed="rId16"/>
          <a:srcRect l="10352" t="3363" r="2431"/>
          <a:stretch/>
        </p:blipFill>
        <p:spPr>
          <a:xfrm>
            <a:off x="6615105" y="2451395"/>
            <a:ext cx="1426499" cy="1109236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6134AE0D-00FE-4CD9-991E-5057B3DB9CAD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13001" r="4834"/>
          <a:stretch/>
        </p:blipFill>
        <p:spPr>
          <a:xfrm>
            <a:off x="3074825" y="4879489"/>
            <a:ext cx="1780537" cy="1407155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A459B7F9-1AF6-48BA-A618-18A2A78BA168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l="12419" t="6201" r="10220"/>
          <a:stretch/>
        </p:blipFill>
        <p:spPr>
          <a:xfrm>
            <a:off x="7158288" y="5029889"/>
            <a:ext cx="1509799" cy="1208336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BFB20957-9203-425B-9C88-F39F2A5A5059}"/>
              </a:ext>
            </a:extLst>
          </p:cNvPr>
          <p:cNvSpPr txBox="1"/>
          <p:nvPr/>
        </p:nvSpPr>
        <p:spPr>
          <a:xfrm>
            <a:off x="6980994" y="2671849"/>
            <a:ext cx="108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Lien social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F4C6B3E-FC46-45BE-B641-0FCA28AB7144}"/>
              </a:ext>
            </a:extLst>
          </p:cNvPr>
          <p:cNvSpPr txBox="1"/>
          <p:nvPr/>
        </p:nvSpPr>
        <p:spPr>
          <a:xfrm>
            <a:off x="7286625" y="5431562"/>
            <a:ext cx="1345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Facilitateur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E9CEC22D-2A49-4244-BC75-E84CDE1CB38B}"/>
              </a:ext>
            </a:extLst>
          </p:cNvPr>
          <p:cNvSpPr txBox="1"/>
          <p:nvPr/>
        </p:nvSpPr>
        <p:spPr>
          <a:xfrm>
            <a:off x="4491780" y="2563690"/>
            <a:ext cx="1936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Museo Sans 100"/>
              </a:rPr>
              <a:t>Enjeux sociétaux forts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62B8348D-1AFE-43DD-87B9-E8352F82E84D}"/>
              </a:ext>
            </a:extLst>
          </p:cNvPr>
          <p:cNvSpPr txBox="1"/>
          <p:nvPr/>
        </p:nvSpPr>
        <p:spPr>
          <a:xfrm>
            <a:off x="1360730" y="5058621"/>
            <a:ext cx="1481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505252"/>
                </a:solidFill>
                <a:latin typeface="Comic Sans MS" panose="030F0702030302020204" pitchFamily="66" charset="0"/>
                <a:cs typeface="MoolBoran" panose="020B0100010101010101" pitchFamily="34" charset="0"/>
              </a:rPr>
              <a:t>Travailleurs en situation de handicap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180291E7-9E23-46CD-B9C4-87B71ABBB049}"/>
              </a:ext>
            </a:extLst>
          </p:cNvPr>
          <p:cNvSpPr txBox="1"/>
          <p:nvPr/>
        </p:nvSpPr>
        <p:spPr>
          <a:xfrm>
            <a:off x="3624336" y="963327"/>
            <a:ext cx="1555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505252"/>
                </a:solidFill>
                <a:latin typeface="Museo Sans 100"/>
              </a:rPr>
              <a:t>Innovation sociale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3F84F80-501B-4E9B-8328-09A44492A5F1}"/>
              </a:ext>
            </a:extLst>
          </p:cNvPr>
          <p:cNvSpPr txBox="1"/>
          <p:nvPr/>
        </p:nvSpPr>
        <p:spPr>
          <a:xfrm>
            <a:off x="2445078" y="2164527"/>
            <a:ext cx="1592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505252"/>
                </a:solidFill>
                <a:latin typeface="Museo Sans 100"/>
              </a:rPr>
              <a:t>Maintien</a:t>
            </a:r>
          </a:p>
          <a:p>
            <a:pPr algn="ctr"/>
            <a:r>
              <a:rPr lang="fr-FR" b="1" dirty="0">
                <a:solidFill>
                  <a:srgbClr val="505252"/>
                </a:solidFill>
                <a:latin typeface="Museo Sans 100"/>
              </a:rPr>
              <a:t> à</a:t>
            </a:r>
          </a:p>
          <a:p>
            <a:pPr algn="ctr"/>
            <a:r>
              <a:rPr lang="fr-FR" b="1" dirty="0">
                <a:solidFill>
                  <a:srgbClr val="505252"/>
                </a:solidFill>
                <a:latin typeface="Museo Sans 100"/>
              </a:rPr>
              <a:t> domicile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8F21674E-4384-4F1D-88B4-7A7FB87553BD}"/>
              </a:ext>
            </a:extLst>
          </p:cNvPr>
          <p:cNvSpPr txBox="1"/>
          <p:nvPr/>
        </p:nvSpPr>
        <p:spPr>
          <a:xfrm>
            <a:off x="7081056" y="3878840"/>
            <a:ext cx="108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50525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Mieux vieillir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DA21DB1C-9DD3-46D7-940A-BC75533CA171}"/>
              </a:ext>
            </a:extLst>
          </p:cNvPr>
          <p:cNvSpPr txBox="1"/>
          <p:nvPr/>
        </p:nvSpPr>
        <p:spPr>
          <a:xfrm>
            <a:off x="5979079" y="1284542"/>
            <a:ext cx="1767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i="1" dirty="0">
                <a:solidFill>
                  <a:srgbClr val="505252"/>
                </a:solidFill>
                <a:latin typeface="Museo Sans 100"/>
              </a:rPr>
              <a:t>INCLUSION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08B6016E-4DD4-4B3A-904C-1957457551A7}"/>
              </a:ext>
            </a:extLst>
          </p:cNvPr>
          <p:cNvSpPr txBox="1"/>
          <p:nvPr/>
        </p:nvSpPr>
        <p:spPr>
          <a:xfrm>
            <a:off x="2812595" y="3855528"/>
            <a:ext cx="14523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505252"/>
                </a:solidFill>
                <a:latin typeface="Museo Sans 100"/>
              </a:rPr>
              <a:t>Création d’emplois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4F31D2A6-7865-45FF-8DEC-391B8B0F6132}"/>
              </a:ext>
            </a:extLst>
          </p:cNvPr>
          <p:cNvSpPr txBox="1"/>
          <p:nvPr/>
        </p:nvSpPr>
        <p:spPr>
          <a:xfrm>
            <a:off x="3054386" y="5218372"/>
            <a:ext cx="1795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505252"/>
                </a:solidFill>
                <a:latin typeface="Century" panose="02040604050505020304" pitchFamily="18" charset="0"/>
              </a:rPr>
              <a:t>Vieillissement population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E0506F7E-4CA3-4585-9AC9-645D4AA15AF3}"/>
              </a:ext>
            </a:extLst>
          </p:cNvPr>
          <p:cNvSpPr txBox="1"/>
          <p:nvPr/>
        </p:nvSpPr>
        <p:spPr>
          <a:xfrm>
            <a:off x="5330008" y="3946566"/>
            <a:ext cx="108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505252"/>
                </a:solidFill>
                <a:latin typeface="Museo Sans 100"/>
              </a:rPr>
              <a:t>Précarité séniors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F9C56791-B57D-4F00-86DD-E13815F0E23D}"/>
              </a:ext>
            </a:extLst>
          </p:cNvPr>
          <p:cNvSpPr txBox="1"/>
          <p:nvPr/>
        </p:nvSpPr>
        <p:spPr>
          <a:xfrm>
            <a:off x="1063163" y="3967768"/>
            <a:ext cx="1109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rgbClr val="505252"/>
                </a:solidFill>
                <a:latin typeface="Museo Sans 300"/>
              </a:rPr>
              <a:t>Solidarité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3EF8933C-F4E2-4E38-B8F8-16266B9D8C38}"/>
              </a:ext>
            </a:extLst>
          </p:cNvPr>
          <p:cNvSpPr txBox="1"/>
          <p:nvPr/>
        </p:nvSpPr>
        <p:spPr>
          <a:xfrm>
            <a:off x="4899349" y="5384455"/>
            <a:ext cx="2221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Museo Sans 100"/>
              </a:rPr>
              <a:t>Problématiques aidants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3ABDAF85-ADA2-4C25-A578-B160E753C29C}"/>
              </a:ext>
            </a:extLst>
          </p:cNvPr>
          <p:cNvSpPr txBox="1"/>
          <p:nvPr/>
        </p:nvSpPr>
        <p:spPr>
          <a:xfrm>
            <a:off x="8492118" y="2871898"/>
            <a:ext cx="1539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505252"/>
                </a:solidFill>
                <a:latin typeface="Bahnschrift Light SemiCondensed" panose="020B0502040204020203" pitchFamily="34" charset="0"/>
              </a:rPr>
              <a:t>Impact social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0B730A49-9513-44AA-B1E2-0C0BFA0258CA}"/>
              </a:ext>
            </a:extLst>
          </p:cNvPr>
          <p:cNvSpPr txBox="1"/>
          <p:nvPr/>
        </p:nvSpPr>
        <p:spPr>
          <a:xfrm>
            <a:off x="696022" y="2320870"/>
            <a:ext cx="14776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économique local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A1E9514C-FC6C-4695-8100-1CA012138D37}"/>
              </a:ext>
            </a:extLst>
          </p:cNvPr>
          <p:cNvSpPr txBox="1"/>
          <p:nvPr/>
        </p:nvSpPr>
        <p:spPr>
          <a:xfrm>
            <a:off x="8962283" y="4501859"/>
            <a:ext cx="1155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Museo Sans 100"/>
              </a:rPr>
              <a:t>Impact territorial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9B237DEA-04F9-445F-8209-68E2CD6158CB}"/>
              </a:ext>
            </a:extLst>
          </p:cNvPr>
          <p:cNvSpPr txBox="1"/>
          <p:nvPr/>
        </p:nvSpPr>
        <p:spPr>
          <a:xfrm>
            <a:off x="8167734" y="1401199"/>
            <a:ext cx="1337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505252"/>
                </a:solidFill>
                <a:latin typeface="Museo Sans 100"/>
              </a:rPr>
              <a:t>Réponse à un besoin</a:t>
            </a:r>
          </a:p>
        </p:txBody>
      </p:sp>
      <p:pic>
        <p:nvPicPr>
          <p:cNvPr id="49" name="Image 48">
            <a:extLst>
              <a:ext uri="{FF2B5EF4-FFF2-40B4-BE49-F238E27FC236}">
                <a16:creationId xmlns:a16="http://schemas.microsoft.com/office/drawing/2014/main" id="{7AFB04BF-051C-44A1-A757-A3CCD140086D}"/>
              </a:ext>
            </a:extLst>
          </p:cNvPr>
          <p:cNvPicPr>
            <a:picLocks noChangeAspect="1"/>
          </p:cNvPicPr>
          <p:nvPr/>
        </p:nvPicPr>
        <p:blipFill rotWithShape="1">
          <a:blip r:embed="rId18"/>
          <a:srcRect l="12419" t="6201" r="10220"/>
          <a:stretch/>
        </p:blipFill>
        <p:spPr>
          <a:xfrm>
            <a:off x="1186981" y="734681"/>
            <a:ext cx="1569327" cy="1255977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372C732-BDDD-4BCE-9A58-9254A18CF324}"/>
              </a:ext>
            </a:extLst>
          </p:cNvPr>
          <p:cNvSpPr txBox="1"/>
          <p:nvPr/>
        </p:nvSpPr>
        <p:spPr>
          <a:xfrm>
            <a:off x="1232835" y="1003093"/>
            <a:ext cx="14776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Footlight MT Light" panose="0204060206030A020304" pitchFamily="18" charset="0"/>
              </a:rPr>
              <a:t>Du </a:t>
            </a:r>
            <a:r>
              <a:rPr lang="fr-FR" b="1" dirty="0">
                <a:latin typeface="Castellar" panose="020A0402060406010301" pitchFamily="18" charset="0"/>
              </a:rPr>
              <a:t>sens</a:t>
            </a:r>
            <a:r>
              <a:rPr lang="fr-FR" b="1" dirty="0">
                <a:latin typeface="Footlight MT Light" panose="0204060206030A020304" pitchFamily="18" charset="0"/>
              </a:rPr>
              <a:t> et de l’intérêt</a:t>
            </a:r>
          </a:p>
        </p:txBody>
      </p:sp>
    </p:spTree>
    <p:extLst>
      <p:ext uri="{BB962C8B-B14F-4D97-AF65-F5344CB8AC3E}">
        <p14:creationId xmlns:p14="http://schemas.microsoft.com/office/powerpoint/2010/main" val="814584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37F0E3A3-30BE-433D-B3A9-CB476F76917D}"/>
              </a:ext>
            </a:extLst>
          </p:cNvPr>
          <p:cNvSpPr txBox="1"/>
          <p:nvPr/>
        </p:nvSpPr>
        <p:spPr>
          <a:xfrm>
            <a:off x="4612176" y="1017247"/>
            <a:ext cx="108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300"/>
              </a:rPr>
              <a:t>Solidarité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698E573-8564-426E-A397-45D685E7D0D1}"/>
              </a:ext>
            </a:extLst>
          </p:cNvPr>
          <p:cNvSpPr txBox="1"/>
          <p:nvPr/>
        </p:nvSpPr>
        <p:spPr>
          <a:xfrm>
            <a:off x="7803879" y="449991"/>
            <a:ext cx="1086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Inclusion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4010D3F1-9D5E-490A-982C-F507A1473912}"/>
              </a:ext>
            </a:extLst>
          </p:cNvPr>
          <p:cNvSpPr txBox="1"/>
          <p:nvPr/>
        </p:nvSpPr>
        <p:spPr>
          <a:xfrm>
            <a:off x="9233455" y="172992"/>
            <a:ext cx="1684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Innovation sociale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662F679-BDB7-4B1E-A13D-518B06C61B7C}"/>
              </a:ext>
            </a:extLst>
          </p:cNvPr>
          <p:cNvSpPr txBox="1"/>
          <p:nvPr/>
        </p:nvSpPr>
        <p:spPr>
          <a:xfrm>
            <a:off x="3647670" y="5547581"/>
            <a:ext cx="108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Impacts positifs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AA8EE70-8776-409B-ACC5-D121929CE289}"/>
              </a:ext>
            </a:extLst>
          </p:cNvPr>
          <p:cNvSpPr txBox="1"/>
          <p:nvPr/>
        </p:nvSpPr>
        <p:spPr>
          <a:xfrm>
            <a:off x="7753354" y="901597"/>
            <a:ext cx="1086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Maintien à domicile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92B71034-B40C-4C4D-9369-CA401F3840D7}"/>
              </a:ext>
            </a:extLst>
          </p:cNvPr>
          <p:cNvSpPr txBox="1"/>
          <p:nvPr/>
        </p:nvSpPr>
        <p:spPr>
          <a:xfrm>
            <a:off x="1943929" y="5310410"/>
            <a:ext cx="14776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Impact économique local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EE2E5E4-B56F-4A61-890B-F50D41180056}"/>
              </a:ext>
            </a:extLst>
          </p:cNvPr>
          <p:cNvSpPr txBox="1"/>
          <p:nvPr/>
        </p:nvSpPr>
        <p:spPr>
          <a:xfrm>
            <a:off x="10918133" y="1428714"/>
            <a:ext cx="1086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Enjeux sociétaux forts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A1C0F3D6-D890-4B1B-AFFF-DC152707E84A}"/>
              </a:ext>
            </a:extLst>
          </p:cNvPr>
          <p:cNvSpPr txBox="1"/>
          <p:nvPr/>
        </p:nvSpPr>
        <p:spPr>
          <a:xfrm>
            <a:off x="5522843" y="5672377"/>
            <a:ext cx="108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Impact social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FD8C5887-B60E-4F6B-8060-3B70FDBC209D}"/>
              </a:ext>
            </a:extLst>
          </p:cNvPr>
          <p:cNvSpPr txBox="1"/>
          <p:nvPr/>
        </p:nvSpPr>
        <p:spPr>
          <a:xfrm>
            <a:off x="434009" y="5356832"/>
            <a:ext cx="1086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Impact territorial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97D0839-CA4E-4773-9802-35DCE2F0667A}"/>
              </a:ext>
            </a:extLst>
          </p:cNvPr>
          <p:cNvSpPr txBox="1"/>
          <p:nvPr/>
        </p:nvSpPr>
        <p:spPr>
          <a:xfrm>
            <a:off x="11105322" y="101052"/>
            <a:ext cx="108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Lien social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366A545A-3E33-4E99-8DAF-0057FD48B0C0}"/>
              </a:ext>
            </a:extLst>
          </p:cNvPr>
          <p:cNvSpPr txBox="1"/>
          <p:nvPr/>
        </p:nvSpPr>
        <p:spPr>
          <a:xfrm>
            <a:off x="187189" y="1890379"/>
            <a:ext cx="1086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300"/>
              </a:rPr>
              <a:t>Collectes écologiques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9A79763C-A15E-4484-A8F1-BD95FE13B2C4}"/>
              </a:ext>
            </a:extLst>
          </p:cNvPr>
          <p:cNvSpPr txBox="1"/>
          <p:nvPr/>
        </p:nvSpPr>
        <p:spPr>
          <a:xfrm>
            <a:off x="1641621" y="808670"/>
            <a:ext cx="2729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Problématiques aidants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00EC9A32-6F56-4134-A6BE-6F3CF5B09A27}"/>
              </a:ext>
            </a:extLst>
          </p:cNvPr>
          <p:cNvSpPr txBox="1"/>
          <p:nvPr/>
        </p:nvSpPr>
        <p:spPr>
          <a:xfrm>
            <a:off x="303172" y="347182"/>
            <a:ext cx="1086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Séniors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4CF2CA70-0D7D-40FF-A678-AB158D771345}"/>
              </a:ext>
            </a:extLst>
          </p:cNvPr>
          <p:cNvSpPr txBox="1"/>
          <p:nvPr/>
        </p:nvSpPr>
        <p:spPr>
          <a:xfrm>
            <a:off x="10628253" y="854837"/>
            <a:ext cx="1345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Facilitateur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643DF2AC-4E41-4C50-ABDC-857B8CB62DFB}"/>
              </a:ext>
            </a:extLst>
          </p:cNvPr>
          <p:cNvSpPr txBox="1"/>
          <p:nvPr/>
        </p:nvSpPr>
        <p:spPr>
          <a:xfrm>
            <a:off x="9713845" y="2562743"/>
            <a:ext cx="2517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Travailleurs en situation de handicap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23E7DD86-8B82-4AA6-AE33-F9E3FF4AC2F6}"/>
              </a:ext>
            </a:extLst>
          </p:cNvPr>
          <p:cNvSpPr txBox="1"/>
          <p:nvPr/>
        </p:nvSpPr>
        <p:spPr>
          <a:xfrm>
            <a:off x="332962" y="854837"/>
            <a:ext cx="1086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Réponse à un besoin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1A9138EA-16A6-46EE-B0A1-0EABD6C7C8F6}"/>
              </a:ext>
            </a:extLst>
          </p:cNvPr>
          <p:cNvSpPr txBox="1"/>
          <p:nvPr/>
        </p:nvSpPr>
        <p:spPr>
          <a:xfrm>
            <a:off x="4292895" y="347182"/>
            <a:ext cx="2037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Création d’emplois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DE6AFFE2-B106-4D89-A86C-389888298676}"/>
              </a:ext>
            </a:extLst>
          </p:cNvPr>
          <p:cNvSpPr txBox="1"/>
          <p:nvPr/>
        </p:nvSpPr>
        <p:spPr>
          <a:xfrm>
            <a:off x="5961411" y="1150380"/>
            <a:ext cx="1795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Vieillissement population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2945164D-3C76-4CA2-AA2C-623F3D8A55A5}"/>
              </a:ext>
            </a:extLst>
          </p:cNvPr>
          <p:cNvSpPr txBox="1"/>
          <p:nvPr/>
        </p:nvSpPr>
        <p:spPr>
          <a:xfrm>
            <a:off x="8219662" y="2156571"/>
            <a:ext cx="108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Précarité séniors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4052736E-FFEE-487C-9356-BC3A7F0F718F}"/>
              </a:ext>
            </a:extLst>
          </p:cNvPr>
          <p:cNvSpPr txBox="1"/>
          <p:nvPr/>
        </p:nvSpPr>
        <p:spPr>
          <a:xfrm>
            <a:off x="9170506" y="1221253"/>
            <a:ext cx="108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Mieux vieillir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C64053CC-AEAE-49CF-B83A-3A496299F321}"/>
              </a:ext>
            </a:extLst>
          </p:cNvPr>
          <p:cNvSpPr txBox="1"/>
          <p:nvPr/>
        </p:nvSpPr>
        <p:spPr>
          <a:xfrm>
            <a:off x="6330410" y="485505"/>
            <a:ext cx="1086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Inclusion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24DAAE87-C97A-4708-85BC-6A25A1011E3C}"/>
              </a:ext>
            </a:extLst>
          </p:cNvPr>
          <p:cNvSpPr txBox="1"/>
          <p:nvPr/>
        </p:nvSpPr>
        <p:spPr>
          <a:xfrm>
            <a:off x="6768538" y="5658464"/>
            <a:ext cx="1086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Impact local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00080B68-028B-49BC-852F-BD5666C745A0}"/>
              </a:ext>
            </a:extLst>
          </p:cNvPr>
          <p:cNvSpPr txBox="1"/>
          <p:nvPr/>
        </p:nvSpPr>
        <p:spPr>
          <a:xfrm>
            <a:off x="8580788" y="4652091"/>
            <a:ext cx="2266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100"/>
              </a:rPr>
              <a:t>Tous différents, tous compétents!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3CAFB528-B14E-4431-ADB0-47F3B67ED95E}"/>
              </a:ext>
            </a:extLst>
          </p:cNvPr>
          <p:cNvSpPr txBox="1"/>
          <p:nvPr/>
        </p:nvSpPr>
        <p:spPr>
          <a:xfrm>
            <a:off x="8766322" y="5587409"/>
            <a:ext cx="2266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505252"/>
                </a:solidFill>
                <a:latin typeface="Museo Sans 300"/>
              </a:rPr>
              <a:t>Tous vieillissants,  tous concernés!!</a:t>
            </a:r>
          </a:p>
        </p:txBody>
      </p:sp>
    </p:spTree>
    <p:extLst>
      <p:ext uri="{BB962C8B-B14F-4D97-AF65-F5344CB8AC3E}">
        <p14:creationId xmlns:p14="http://schemas.microsoft.com/office/powerpoint/2010/main" val="42298329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105</Words>
  <Application>Microsoft Office PowerPoint</Application>
  <PresentationFormat>Grand écran</PresentationFormat>
  <Paragraphs>44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6" baseType="lpstr">
      <vt:lpstr>Aharoni</vt:lpstr>
      <vt:lpstr>Arial</vt:lpstr>
      <vt:lpstr>Bahnschrift Light SemiCondensed</vt:lpstr>
      <vt:lpstr>Calibri</vt:lpstr>
      <vt:lpstr>Calibri Light</vt:lpstr>
      <vt:lpstr>Castellar</vt:lpstr>
      <vt:lpstr>Century</vt:lpstr>
      <vt:lpstr>Comic Sans MS</vt:lpstr>
      <vt:lpstr>Footlight MT Light</vt:lpstr>
      <vt:lpstr>Museo Sans 100</vt:lpstr>
      <vt:lpstr>Museo Sans 300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 Caussignac</dc:creator>
  <cp:lastModifiedBy>Marie Caussignac</cp:lastModifiedBy>
  <cp:revision>18</cp:revision>
  <dcterms:created xsi:type="dcterms:W3CDTF">2021-10-09T10:22:58Z</dcterms:created>
  <dcterms:modified xsi:type="dcterms:W3CDTF">2021-10-09T16:49:41Z</dcterms:modified>
</cp:coreProperties>
</file>